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6" autoAdjust="0"/>
    <p:restoredTop sz="94599" autoAdjust="0"/>
  </p:normalViewPr>
  <p:slideViewPr>
    <p:cSldViewPr>
      <p:cViewPr varScale="1">
        <p:scale>
          <a:sx n="76" d="100"/>
          <a:sy n="76" d="100"/>
        </p:scale>
        <p:origin x="-121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dysk%20e\ODiDZ\Ankieta%20dotycz&#261;ca%20frekwencji%20na%20kursach%20obr&#243;bka%20danych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E:\dysk%20e\ODiDZ\Ankieta%20dotycz&#261;ca%20frekwencji%20na%20kursach%20obr&#243;bka%20danych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dysk%20e\ODiDZ\Ankieta%20dotycz&#261;ca%20frekwencji%20na%20kursach%20obr&#243;bka%20danych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dysk%20e\ODiDZ\Ankieta%20dotycz&#261;ca%20frekwencji%20na%20kursach%20obr&#243;bka%20danych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dysk%20e\ODiDZ\Ankieta%20dotycz&#261;ca%20frekwencji%20na%20kursach%20obr&#243;bka%20danych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dysk%20e\ODiDZ\Ankieta%20dotycz&#261;ca%20frekwencji%20na%20kursach%20obr&#243;bka%20danych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dysk%20e\ODiDZ\Ankieta%20dotycz&#261;ca%20frekwencji%20na%20kursach%20obr&#243;bka%20danych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E:\dysk%20e\ODiDZ\Ankieta%20dotycz&#261;ca%20frekwencji%20na%20kursach%20obr&#243;bka%20danych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E:\dysk%20e\ODiDZ\Ankieta%20dotycz&#261;ca%20frekwencji%20na%20kursach%20obr&#243;bka%20danych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E:\dysk%20e\ODiDZ\Ankieta%20dotycz&#261;ca%20frekwencji%20na%20kursach%20obr&#243;bka%20danych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E:\dysk%20e\ODiDZ\Ankieta%20dotycz&#261;ca%20frekwencji%20na%20kursach%20obr&#243;bka%20danych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E:\dysk%20e\ODiDZ\Ankieta%20dotycz&#261;ca%20frekwencji%20na%20kursach%20obr&#243;bka%20danych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E:\dysk%20e\ODiDZ\Ankieta%20dotycz&#261;ca%20frekwencji%20na%20kursach%20obr&#243;bka%20danych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pl-PL"/>
              <a:t>Wszystkie zawody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sprawdzanie obecności na zajęciach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ANKIETA!$C$280:$C$282</c:f>
              <c:numCache>
                <c:formatCode>General</c:formatCode>
                <c:ptCount val="3"/>
                <c:pt idx="0">
                  <c:v>258</c:v>
                </c:pt>
                <c:pt idx="1">
                  <c:v>3</c:v>
                </c:pt>
                <c:pt idx="2">
                  <c:v>13</c:v>
                </c:pt>
              </c:numCache>
            </c:numRef>
          </c:val>
        </c:ser>
        <c:ser>
          <c:idx val="1"/>
          <c:order val="1"/>
          <c:tx>
            <c:v>wpływ nieobecności N na ocenę z zachowania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ANKIETA!$E$280:$E$282</c:f>
              <c:numCache>
                <c:formatCode>General</c:formatCode>
                <c:ptCount val="3"/>
                <c:pt idx="0">
                  <c:v>245</c:v>
                </c:pt>
                <c:pt idx="1">
                  <c:v>17</c:v>
                </c:pt>
                <c:pt idx="2">
                  <c:v>13</c:v>
                </c:pt>
              </c:numCache>
            </c:numRef>
          </c:val>
        </c:ser>
        <c:ser>
          <c:idx val="2"/>
          <c:order val="2"/>
          <c:tx>
            <c:v>przekazywanie rodzicom informacji o nieobecnościach uczniów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ANKIETA!$F$280:$F$282</c:f>
              <c:numCache>
                <c:formatCode>General</c:formatCode>
                <c:ptCount val="3"/>
                <c:pt idx="0">
                  <c:v>99</c:v>
                </c:pt>
                <c:pt idx="1">
                  <c:v>144</c:v>
                </c:pt>
                <c:pt idx="2">
                  <c:v>31</c:v>
                </c:pt>
              </c:numCache>
            </c:numRef>
          </c:val>
        </c:ser>
        <c:ser>
          <c:idx val="3"/>
          <c:order val="3"/>
          <c:tx>
            <c:v>informowanie uczniów przez opiekuna kursu o konsekwencjach nieobecności NN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ANKIETA!$G$280:$G$282</c:f>
              <c:numCache>
                <c:formatCode>General</c:formatCode>
                <c:ptCount val="3"/>
                <c:pt idx="0">
                  <c:v>225</c:v>
                </c:pt>
                <c:pt idx="1">
                  <c:v>27</c:v>
                </c:pt>
                <c:pt idx="2">
                  <c:v>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0845568"/>
        <c:axId val="90847104"/>
      </c:barChart>
      <c:catAx>
        <c:axId val="90845568"/>
        <c:scaling>
          <c:orientation val="minMax"/>
        </c:scaling>
        <c:delete val="0"/>
        <c:axPos val="b"/>
        <c:majorTickMark val="none"/>
        <c:minorTickMark val="none"/>
        <c:tickLblPos val="nextTo"/>
        <c:crossAx val="90847104"/>
        <c:crosses val="autoZero"/>
        <c:auto val="1"/>
        <c:lblAlgn val="ctr"/>
        <c:lblOffset val="100"/>
        <c:noMultiLvlLbl val="0"/>
      </c:catAx>
      <c:valAx>
        <c:axId val="9084710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9084556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pl-PL"/>
              <a:t>Monter zabudowy i robót wykończeniowych w budownictwie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sprawdzanie obecności na zajęciach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ANKIETA!$C$316:$C$318</c:f>
              <c:numCache>
                <c:formatCode>General</c:formatCode>
                <c:ptCount val="3"/>
                <c:pt idx="0">
                  <c:v>21</c:v>
                </c:pt>
                <c:pt idx="1">
                  <c:v>0</c:v>
                </c:pt>
                <c:pt idx="2">
                  <c:v>3</c:v>
                </c:pt>
              </c:numCache>
            </c:numRef>
          </c:val>
        </c:ser>
        <c:ser>
          <c:idx val="1"/>
          <c:order val="1"/>
          <c:tx>
            <c:v>wpływ nieobecności N na ocenę z zachowania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ANKIETA!$E$316:$E$318</c:f>
              <c:numCache>
                <c:formatCode>General</c:formatCode>
                <c:ptCount val="3"/>
                <c:pt idx="0">
                  <c:v>24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er>
          <c:idx val="2"/>
          <c:order val="2"/>
          <c:tx>
            <c:v>przekazywanie rodzicom informacji o nieobecnościach uczniów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ANKIETA!$F$316:$F$318</c:f>
              <c:numCache>
                <c:formatCode>General</c:formatCode>
                <c:ptCount val="3"/>
                <c:pt idx="0">
                  <c:v>6</c:v>
                </c:pt>
                <c:pt idx="1">
                  <c:v>14</c:v>
                </c:pt>
                <c:pt idx="2">
                  <c:v>4</c:v>
                </c:pt>
              </c:numCache>
            </c:numRef>
          </c:val>
        </c:ser>
        <c:ser>
          <c:idx val="3"/>
          <c:order val="3"/>
          <c:tx>
            <c:v>informowanie uczniów przez opiekuna kursu o konsekwencjach nieobecności NN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ANKIETA!$G$316:$G$318</c:f>
              <c:numCache>
                <c:formatCode>General</c:formatCode>
                <c:ptCount val="3"/>
                <c:pt idx="0">
                  <c:v>18</c:v>
                </c:pt>
                <c:pt idx="1">
                  <c:v>4</c:v>
                </c:pt>
                <c:pt idx="2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7247232"/>
        <c:axId val="97248768"/>
      </c:barChart>
      <c:catAx>
        <c:axId val="97247232"/>
        <c:scaling>
          <c:orientation val="minMax"/>
        </c:scaling>
        <c:delete val="0"/>
        <c:axPos val="b"/>
        <c:majorTickMark val="none"/>
        <c:minorTickMark val="none"/>
        <c:tickLblPos val="nextTo"/>
        <c:crossAx val="97248768"/>
        <c:crosses val="autoZero"/>
        <c:auto val="1"/>
        <c:lblAlgn val="ctr"/>
        <c:lblOffset val="100"/>
        <c:noMultiLvlLbl val="0"/>
      </c:catAx>
      <c:valAx>
        <c:axId val="9724876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9724723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pl-PL"/>
              <a:t>Murarz-tynkarz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sprawdzanie obecności na zajęciach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ANKIETA!$C$320:$C$322</c:f>
              <c:numCache>
                <c:formatCode>General</c:formatCode>
                <c:ptCount val="3"/>
                <c:pt idx="0">
                  <c:v>4</c:v>
                </c:pt>
                <c:pt idx="1">
                  <c:v>1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v>wpływ nieobecności N na ocenę z zachowania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ANKIETA!$E$320:$E$322</c:f>
              <c:numCache>
                <c:formatCode>General</c:formatCode>
                <c:ptCount val="3"/>
                <c:pt idx="0">
                  <c:v>5</c:v>
                </c:pt>
                <c:pt idx="1">
                  <c:v>0</c:v>
                </c:pt>
                <c:pt idx="2">
                  <c:v>1</c:v>
                </c:pt>
              </c:numCache>
            </c:numRef>
          </c:val>
        </c:ser>
        <c:ser>
          <c:idx val="2"/>
          <c:order val="2"/>
          <c:tx>
            <c:v>przekazywanie rodzicom informacji o nieobecnościach uczniów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ANKIETA!$F$320:$F$322</c:f>
              <c:numCache>
                <c:formatCode>General</c:formatCode>
                <c:ptCount val="3"/>
                <c:pt idx="0">
                  <c:v>5</c:v>
                </c:pt>
                <c:pt idx="1">
                  <c:v>1</c:v>
                </c:pt>
                <c:pt idx="2">
                  <c:v>0</c:v>
                </c:pt>
              </c:numCache>
            </c:numRef>
          </c:val>
        </c:ser>
        <c:ser>
          <c:idx val="3"/>
          <c:order val="3"/>
          <c:tx>
            <c:v>informowanie uczniów przez opiekuna kursu o konsekwencjach nieobecności NN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ANKIETA!$G$320:$G$322</c:f>
              <c:numCache>
                <c:formatCode>General</c:formatCode>
                <c:ptCount val="3"/>
                <c:pt idx="0">
                  <c:v>5</c:v>
                </c:pt>
                <c:pt idx="1">
                  <c:v>1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7292672"/>
        <c:axId val="97294208"/>
      </c:barChart>
      <c:catAx>
        <c:axId val="97292672"/>
        <c:scaling>
          <c:orientation val="minMax"/>
        </c:scaling>
        <c:delete val="0"/>
        <c:axPos val="b"/>
        <c:majorTickMark val="none"/>
        <c:minorTickMark val="none"/>
        <c:tickLblPos val="nextTo"/>
        <c:crossAx val="97294208"/>
        <c:crosses val="autoZero"/>
        <c:auto val="1"/>
        <c:lblAlgn val="ctr"/>
        <c:lblOffset val="100"/>
        <c:noMultiLvlLbl val="0"/>
      </c:catAx>
      <c:valAx>
        <c:axId val="9729420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9729267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pl-PL"/>
              <a:t>Stolarz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sprawdzanie obecności na zajęciach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ANKIETA!$C$328:$C$330</c:f>
              <c:numCache>
                <c:formatCode>General</c:formatCode>
                <c:ptCount val="3"/>
                <c:pt idx="0">
                  <c:v>17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v>wpływ nieobecności N na ocenę z zachowania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ANKIETA!$E$328:$E$330</c:f>
              <c:numCache>
                <c:formatCode>General</c:formatCode>
                <c:ptCount val="3"/>
                <c:pt idx="0">
                  <c:v>14</c:v>
                </c:pt>
                <c:pt idx="1">
                  <c:v>2</c:v>
                </c:pt>
                <c:pt idx="2">
                  <c:v>1</c:v>
                </c:pt>
              </c:numCache>
            </c:numRef>
          </c:val>
        </c:ser>
        <c:ser>
          <c:idx val="2"/>
          <c:order val="2"/>
          <c:tx>
            <c:v>przekazywanie rodzicom informacji o nieobecnościach uczniów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ANKIETA!$F$328:$F$330</c:f>
              <c:numCache>
                <c:formatCode>General</c:formatCode>
                <c:ptCount val="3"/>
                <c:pt idx="0">
                  <c:v>10</c:v>
                </c:pt>
                <c:pt idx="1">
                  <c:v>5</c:v>
                </c:pt>
                <c:pt idx="2">
                  <c:v>2</c:v>
                </c:pt>
              </c:numCache>
            </c:numRef>
          </c:val>
        </c:ser>
        <c:ser>
          <c:idx val="3"/>
          <c:order val="3"/>
          <c:tx>
            <c:v>informowanie uczniów przez opiekuna kursu o konsekwencjach nieobecności NN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ANKIETA!$G$328:$G$330</c:f>
              <c:numCache>
                <c:formatCode>General</c:formatCode>
                <c:ptCount val="3"/>
                <c:pt idx="0">
                  <c:v>12</c:v>
                </c:pt>
                <c:pt idx="1">
                  <c:v>4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7395456"/>
        <c:axId val="97396992"/>
      </c:barChart>
      <c:catAx>
        <c:axId val="97395456"/>
        <c:scaling>
          <c:orientation val="minMax"/>
        </c:scaling>
        <c:delete val="0"/>
        <c:axPos val="b"/>
        <c:majorTickMark val="none"/>
        <c:minorTickMark val="none"/>
        <c:tickLblPos val="nextTo"/>
        <c:crossAx val="97396992"/>
        <c:crosses val="autoZero"/>
        <c:auto val="1"/>
        <c:lblAlgn val="ctr"/>
        <c:lblOffset val="100"/>
        <c:noMultiLvlLbl val="0"/>
      </c:catAx>
      <c:valAx>
        <c:axId val="9739699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9739545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pl-PL"/>
              <a:t>Sprzedawca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sprawdzanie obecności na zajęciach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ANKIETA!$C$324:$C$326</c:f>
              <c:numCache>
                <c:formatCode>General</c:formatCode>
                <c:ptCount val="3"/>
                <c:pt idx="0">
                  <c:v>71</c:v>
                </c:pt>
                <c:pt idx="1">
                  <c:v>2</c:v>
                </c:pt>
                <c:pt idx="2">
                  <c:v>4</c:v>
                </c:pt>
              </c:numCache>
            </c:numRef>
          </c:val>
        </c:ser>
        <c:ser>
          <c:idx val="1"/>
          <c:order val="1"/>
          <c:tx>
            <c:v>wpływ nieobecności N na ocenę z zachowania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ANKIETA!$E$324:$E$326</c:f>
              <c:numCache>
                <c:formatCode>General</c:formatCode>
                <c:ptCount val="3"/>
                <c:pt idx="0">
                  <c:v>60</c:v>
                </c:pt>
                <c:pt idx="1">
                  <c:v>12</c:v>
                </c:pt>
                <c:pt idx="2">
                  <c:v>5</c:v>
                </c:pt>
              </c:numCache>
            </c:numRef>
          </c:val>
        </c:ser>
        <c:ser>
          <c:idx val="2"/>
          <c:order val="2"/>
          <c:tx>
            <c:v>przekazywanie rodzicom informacji o nieobecnościach uczniów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ANKIETA!$F$324:$F$326</c:f>
              <c:numCache>
                <c:formatCode>General</c:formatCode>
                <c:ptCount val="3"/>
                <c:pt idx="0">
                  <c:v>22</c:v>
                </c:pt>
                <c:pt idx="1">
                  <c:v>45</c:v>
                </c:pt>
                <c:pt idx="2">
                  <c:v>9</c:v>
                </c:pt>
              </c:numCache>
            </c:numRef>
          </c:val>
        </c:ser>
        <c:ser>
          <c:idx val="3"/>
          <c:order val="3"/>
          <c:tx>
            <c:v>informowanie uczniów przez opiekuna kursu o konsekwencjach nieobecności NN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ANKIETA!$G$324:$G$326</c:f>
              <c:numCache>
                <c:formatCode>General</c:formatCode>
                <c:ptCount val="3"/>
                <c:pt idx="0">
                  <c:v>62</c:v>
                </c:pt>
                <c:pt idx="1">
                  <c:v>9</c:v>
                </c:pt>
                <c:pt idx="2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7432704"/>
        <c:axId val="97434240"/>
      </c:barChart>
      <c:catAx>
        <c:axId val="97432704"/>
        <c:scaling>
          <c:orientation val="minMax"/>
        </c:scaling>
        <c:delete val="0"/>
        <c:axPos val="b"/>
        <c:majorTickMark val="none"/>
        <c:minorTickMark val="none"/>
        <c:tickLblPos val="nextTo"/>
        <c:crossAx val="97434240"/>
        <c:crosses val="autoZero"/>
        <c:auto val="1"/>
        <c:lblAlgn val="ctr"/>
        <c:lblOffset val="100"/>
        <c:noMultiLvlLbl val="0"/>
      </c:catAx>
      <c:valAx>
        <c:axId val="9743424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9743270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pl-PL"/>
              <a:t>Cieśla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sprawdzanie obecności na zajęciach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ANKIETA!$C$284:$C$286</c:f>
              <c:numCache>
                <c:formatCode>General</c:formatCode>
                <c:ptCount val="3"/>
                <c:pt idx="0">
                  <c:v>1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v>wpływ nieobecności N na ocenę z zachowania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ANKIETA!$E$284:$E$286</c:f>
              <c:numCache>
                <c:formatCode>General</c:formatCode>
                <c:ptCount val="3"/>
                <c:pt idx="0">
                  <c:v>0</c:v>
                </c:pt>
                <c:pt idx="1">
                  <c:v>1</c:v>
                </c:pt>
                <c:pt idx="2">
                  <c:v>0</c:v>
                </c:pt>
              </c:numCache>
            </c:numRef>
          </c:val>
        </c:ser>
        <c:ser>
          <c:idx val="2"/>
          <c:order val="2"/>
          <c:tx>
            <c:v>przekazywanie rodzicom informacji o nieobecnościach uczniów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ANKIETA!$F$284:$F$286</c:f>
              <c:numCache>
                <c:formatCode>General</c:formatCode>
                <c:ptCount val="3"/>
                <c:pt idx="0">
                  <c:v>0</c:v>
                </c:pt>
                <c:pt idx="1">
                  <c:v>1</c:v>
                </c:pt>
                <c:pt idx="2">
                  <c:v>0</c:v>
                </c:pt>
              </c:numCache>
            </c:numRef>
          </c:val>
        </c:ser>
        <c:ser>
          <c:idx val="3"/>
          <c:order val="3"/>
          <c:tx>
            <c:v>informowanie uczniów przez opiekuna kursu o konsekwencjach nieobecności NN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ANKIETA!$G$284:$G$286</c:f>
              <c:numCache>
                <c:formatCode>General</c:formatCode>
                <c:ptCount val="3"/>
                <c:pt idx="0">
                  <c:v>1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0878720"/>
        <c:axId val="90880256"/>
      </c:barChart>
      <c:catAx>
        <c:axId val="90878720"/>
        <c:scaling>
          <c:orientation val="minMax"/>
        </c:scaling>
        <c:delete val="0"/>
        <c:axPos val="b"/>
        <c:majorTickMark val="none"/>
        <c:minorTickMark val="none"/>
        <c:tickLblPos val="nextTo"/>
        <c:crossAx val="90880256"/>
        <c:crosses val="autoZero"/>
        <c:auto val="1"/>
        <c:lblAlgn val="ctr"/>
        <c:lblOffset val="100"/>
        <c:noMultiLvlLbl val="0"/>
      </c:catAx>
      <c:valAx>
        <c:axId val="9088025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90878720"/>
        <c:crosses val="autoZero"/>
        <c:crossBetween val="between"/>
        <c:majorUnit val="1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pl-PL"/>
              <a:t>Elektromechanik pojazdów samochodowych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sprawdzanie obecności na zajęciach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ANKIETA!$C$288:$C$290</c:f>
              <c:numCache>
                <c:formatCode>General</c:formatCode>
                <c:ptCount val="3"/>
                <c:pt idx="0">
                  <c:v>27</c:v>
                </c:pt>
                <c:pt idx="1">
                  <c:v>0</c:v>
                </c:pt>
                <c:pt idx="2">
                  <c:v>2</c:v>
                </c:pt>
              </c:numCache>
            </c:numRef>
          </c:val>
        </c:ser>
        <c:ser>
          <c:idx val="1"/>
          <c:order val="1"/>
          <c:tx>
            <c:v>wpływ nieobecności N na ocenę z zachowania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ANKIETA!$E$288:$E$290</c:f>
              <c:numCache>
                <c:formatCode>General</c:formatCode>
                <c:ptCount val="3"/>
                <c:pt idx="0">
                  <c:v>27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ser>
          <c:idx val="2"/>
          <c:order val="2"/>
          <c:tx>
            <c:v>przekazywanie rodzicom informacji o nieobecnościach uczniów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ANKIETA!$F$288:$F$290</c:f>
              <c:numCache>
                <c:formatCode>General</c:formatCode>
                <c:ptCount val="3"/>
                <c:pt idx="0">
                  <c:v>4</c:v>
                </c:pt>
                <c:pt idx="1">
                  <c:v>23</c:v>
                </c:pt>
                <c:pt idx="2">
                  <c:v>2</c:v>
                </c:pt>
              </c:numCache>
            </c:numRef>
          </c:val>
        </c:ser>
        <c:ser>
          <c:idx val="3"/>
          <c:order val="3"/>
          <c:tx>
            <c:v>informowanie uczniów przez opiekuna kursu o konsekwencjach nieobecności NN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ANKIETA!$G$288:$G$290</c:f>
              <c:numCache>
                <c:formatCode>General</c:formatCode>
                <c:ptCount val="3"/>
                <c:pt idx="0">
                  <c:v>23</c:v>
                </c:pt>
                <c:pt idx="1">
                  <c:v>3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0997888"/>
        <c:axId val="90999424"/>
      </c:barChart>
      <c:catAx>
        <c:axId val="90997888"/>
        <c:scaling>
          <c:orientation val="minMax"/>
        </c:scaling>
        <c:delete val="0"/>
        <c:axPos val="b"/>
        <c:majorTickMark val="none"/>
        <c:minorTickMark val="none"/>
        <c:tickLblPos val="nextTo"/>
        <c:crossAx val="90999424"/>
        <c:crosses val="autoZero"/>
        <c:auto val="1"/>
        <c:lblAlgn val="ctr"/>
        <c:lblOffset val="100"/>
        <c:noMultiLvlLbl val="0"/>
      </c:catAx>
      <c:valAx>
        <c:axId val="9099942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9099788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pl-PL"/>
              <a:t>Fryzjer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sprawdzanie obecności na zajęciach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ANKIETA!$C$292:$C$294</c:f>
              <c:numCache>
                <c:formatCode>General</c:formatCode>
                <c:ptCount val="3"/>
                <c:pt idx="0">
                  <c:v>42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v>wpływ nieobecności N na ocenę z zachowania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ANKIETA!$E$292:$E$294</c:f>
              <c:numCache>
                <c:formatCode>General</c:formatCode>
                <c:ptCount val="3"/>
                <c:pt idx="0">
                  <c:v>41</c:v>
                </c:pt>
                <c:pt idx="1">
                  <c:v>0</c:v>
                </c:pt>
                <c:pt idx="2">
                  <c:v>1</c:v>
                </c:pt>
              </c:numCache>
            </c:numRef>
          </c:val>
        </c:ser>
        <c:ser>
          <c:idx val="2"/>
          <c:order val="2"/>
          <c:tx>
            <c:v>przekazywanie rodzicom informacji o nieobecnościach uczniów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ANKIETA!$F$292:$F$294</c:f>
              <c:numCache>
                <c:formatCode>General</c:formatCode>
                <c:ptCount val="3"/>
                <c:pt idx="0">
                  <c:v>13</c:v>
                </c:pt>
                <c:pt idx="1">
                  <c:v>25</c:v>
                </c:pt>
                <c:pt idx="2">
                  <c:v>4</c:v>
                </c:pt>
              </c:numCache>
            </c:numRef>
          </c:val>
        </c:ser>
        <c:ser>
          <c:idx val="3"/>
          <c:order val="3"/>
          <c:tx>
            <c:v>informowanie uczniów przez opiekuna kursu o konsekwencjach nieobecności NN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ANKIETA!$G$292:$G$294</c:f>
              <c:numCache>
                <c:formatCode>General</c:formatCode>
                <c:ptCount val="3"/>
                <c:pt idx="0">
                  <c:v>39</c:v>
                </c:pt>
                <c:pt idx="1">
                  <c:v>1</c:v>
                </c:pt>
                <c:pt idx="2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1022848"/>
        <c:axId val="91024384"/>
      </c:barChart>
      <c:catAx>
        <c:axId val="91022848"/>
        <c:scaling>
          <c:orientation val="minMax"/>
        </c:scaling>
        <c:delete val="0"/>
        <c:axPos val="b"/>
        <c:majorTickMark val="none"/>
        <c:minorTickMark val="none"/>
        <c:tickLblPos val="nextTo"/>
        <c:crossAx val="91024384"/>
        <c:crosses val="autoZero"/>
        <c:auto val="1"/>
        <c:lblAlgn val="ctr"/>
        <c:lblOffset val="100"/>
        <c:noMultiLvlLbl val="0"/>
      </c:catAx>
      <c:valAx>
        <c:axId val="9102438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9102284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pl-PL"/>
              <a:t>Kucharz</a:t>
            </a:r>
          </a:p>
        </c:rich>
      </c:tx>
      <c:layout>
        <c:manualLayout>
          <c:xMode val="edge"/>
          <c:yMode val="edge"/>
          <c:x val="0.44247810518028047"/>
          <c:y val="1.4059753954305799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sprawdzanie obecności na zajęciach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ANKIETA!$C$296:$C$298</c:f>
              <c:numCache>
                <c:formatCode>General</c:formatCode>
                <c:ptCount val="3"/>
                <c:pt idx="0">
                  <c:v>28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v>wpływ nieobecności N na ocenę z zachowania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ANKIETA!$E$296:$E$298</c:f>
              <c:numCache>
                <c:formatCode>General</c:formatCode>
                <c:ptCount val="3"/>
                <c:pt idx="0">
                  <c:v>27</c:v>
                </c:pt>
                <c:pt idx="1">
                  <c:v>0</c:v>
                </c:pt>
                <c:pt idx="2">
                  <c:v>1</c:v>
                </c:pt>
              </c:numCache>
            </c:numRef>
          </c:val>
        </c:ser>
        <c:ser>
          <c:idx val="2"/>
          <c:order val="2"/>
          <c:tx>
            <c:v>przekazywanie rodzicom informacji o nieobecnościach uczniów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ANKIETA!$F$296:$F$298</c:f>
              <c:numCache>
                <c:formatCode>General</c:formatCode>
                <c:ptCount val="3"/>
                <c:pt idx="0">
                  <c:v>17</c:v>
                </c:pt>
                <c:pt idx="1">
                  <c:v>9</c:v>
                </c:pt>
                <c:pt idx="2">
                  <c:v>2</c:v>
                </c:pt>
              </c:numCache>
            </c:numRef>
          </c:val>
        </c:ser>
        <c:ser>
          <c:idx val="3"/>
          <c:order val="3"/>
          <c:tx>
            <c:v>informowanie uczniów przez opiekuna kursu o konsekwencjach nieobecności NN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ANKIETA!$G$296:$G$298</c:f>
              <c:numCache>
                <c:formatCode>General</c:formatCode>
                <c:ptCount val="3"/>
                <c:pt idx="0">
                  <c:v>23</c:v>
                </c:pt>
                <c:pt idx="1">
                  <c:v>0</c:v>
                </c:pt>
                <c:pt idx="2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2125056"/>
        <c:axId val="92126592"/>
      </c:barChart>
      <c:catAx>
        <c:axId val="92125056"/>
        <c:scaling>
          <c:orientation val="minMax"/>
        </c:scaling>
        <c:delete val="0"/>
        <c:axPos val="b"/>
        <c:majorTickMark val="none"/>
        <c:minorTickMark val="none"/>
        <c:tickLblPos val="nextTo"/>
        <c:crossAx val="92126592"/>
        <c:crosses val="autoZero"/>
        <c:auto val="1"/>
        <c:lblAlgn val="ctr"/>
        <c:lblOffset val="100"/>
        <c:noMultiLvlLbl val="0"/>
      </c:catAx>
      <c:valAx>
        <c:axId val="9212659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9212505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pl-PL"/>
              <a:t>Mechanik monter maszyn i urządzeń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sprawdzanie obecności na zajęciach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ANKIETA!$C$300:$C$302</c:f>
              <c:numCache>
                <c:formatCode>General</c:formatCode>
                <c:ptCount val="3"/>
                <c:pt idx="0">
                  <c:v>5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v>wpływ nieobecności N na ocenę z zachowania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ANKIETA!$E$300:$E$302</c:f>
              <c:numCache>
                <c:formatCode>General</c:formatCode>
                <c:ptCount val="3"/>
                <c:pt idx="0">
                  <c:v>5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er>
          <c:idx val="2"/>
          <c:order val="2"/>
          <c:tx>
            <c:v>przekazywanie rodzicom informacji o nieobecnościach uczniów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ANKIETA!$F$300:$F$302</c:f>
              <c:numCache>
                <c:formatCode>General</c:formatCode>
                <c:ptCount val="3"/>
                <c:pt idx="0">
                  <c:v>5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er>
          <c:idx val="3"/>
          <c:order val="3"/>
          <c:tx>
            <c:v>informowanie uczniów przez opiekuna kursu o konsekwencjach nieobecności NN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ANKIETA!$G$300:$G$302</c:f>
              <c:numCache>
                <c:formatCode>General</c:formatCode>
                <c:ptCount val="3"/>
                <c:pt idx="0">
                  <c:v>5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2158208"/>
        <c:axId val="92168192"/>
      </c:barChart>
      <c:catAx>
        <c:axId val="92158208"/>
        <c:scaling>
          <c:orientation val="minMax"/>
        </c:scaling>
        <c:delete val="0"/>
        <c:axPos val="b"/>
        <c:majorTickMark val="none"/>
        <c:minorTickMark val="none"/>
        <c:tickLblPos val="nextTo"/>
        <c:crossAx val="92168192"/>
        <c:crosses val="autoZero"/>
        <c:auto val="1"/>
        <c:lblAlgn val="ctr"/>
        <c:lblOffset val="100"/>
        <c:noMultiLvlLbl val="0"/>
      </c:catAx>
      <c:valAx>
        <c:axId val="9216819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9215820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pl-PL"/>
              <a:t>Mechanik pojazdów samochodowych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sprawdzanie obecności na zajęciach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ANKIETA!$C$304:$C$306</c:f>
              <c:numCache>
                <c:formatCode>General</c:formatCode>
                <c:ptCount val="3"/>
                <c:pt idx="0">
                  <c:v>22</c:v>
                </c:pt>
                <c:pt idx="1">
                  <c:v>0</c:v>
                </c:pt>
                <c:pt idx="2">
                  <c:v>2</c:v>
                </c:pt>
              </c:numCache>
            </c:numRef>
          </c:val>
        </c:ser>
        <c:ser>
          <c:idx val="1"/>
          <c:order val="1"/>
          <c:tx>
            <c:v>wpływ nieobecności N na ocenę z zachowania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ANKIETA!$E$304:$E$307</c:f>
              <c:numCache>
                <c:formatCode>General</c:formatCode>
                <c:ptCount val="4"/>
                <c:pt idx="0">
                  <c:v>22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ser>
          <c:idx val="2"/>
          <c:order val="2"/>
          <c:tx>
            <c:v>przekazywanie rodzicom informacji o nieobecnościach uczniów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ANKIETA!$F$304:$F$306</c:f>
              <c:numCache>
                <c:formatCode>General</c:formatCode>
                <c:ptCount val="3"/>
                <c:pt idx="0">
                  <c:v>11</c:v>
                </c:pt>
                <c:pt idx="1">
                  <c:v>6</c:v>
                </c:pt>
                <c:pt idx="2">
                  <c:v>7</c:v>
                </c:pt>
              </c:numCache>
            </c:numRef>
          </c:val>
        </c:ser>
        <c:ser>
          <c:idx val="3"/>
          <c:order val="3"/>
          <c:tx>
            <c:v>informowanie uczniów przez opiekuna kursu o konsekwencjach nieobecności NN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ANKIETA!$G$304:$G$306</c:f>
              <c:numCache>
                <c:formatCode>General</c:formatCode>
                <c:ptCount val="3"/>
                <c:pt idx="0">
                  <c:v>20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2199552"/>
        <c:axId val="92209536"/>
      </c:barChart>
      <c:catAx>
        <c:axId val="92199552"/>
        <c:scaling>
          <c:orientation val="minMax"/>
        </c:scaling>
        <c:delete val="0"/>
        <c:axPos val="b"/>
        <c:majorTickMark val="none"/>
        <c:minorTickMark val="none"/>
        <c:tickLblPos val="nextTo"/>
        <c:crossAx val="92209536"/>
        <c:crosses val="autoZero"/>
        <c:auto val="1"/>
        <c:lblAlgn val="ctr"/>
        <c:lblOffset val="100"/>
        <c:noMultiLvlLbl val="0"/>
      </c:catAx>
      <c:valAx>
        <c:axId val="9220953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9219955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pl-PL"/>
              <a:t>Monter elektronik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sprawdzanie obecności na zajęciach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ANKIETA!$C$308:$C$310</c:f>
              <c:numCache>
                <c:formatCode>General</c:formatCode>
                <c:ptCount val="3"/>
                <c:pt idx="0">
                  <c:v>4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</c:ser>
        <c:ser>
          <c:idx val="1"/>
          <c:order val="1"/>
          <c:tx>
            <c:v>wpływ nieobecności N na ocenę z zachowania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ANKIETA!$E$308:$E$310</c:f>
              <c:numCache>
                <c:formatCode>General</c:formatCode>
                <c:ptCount val="3"/>
                <c:pt idx="0">
                  <c:v>3</c:v>
                </c:pt>
                <c:pt idx="1">
                  <c:v>0</c:v>
                </c:pt>
                <c:pt idx="2">
                  <c:v>1</c:v>
                </c:pt>
              </c:numCache>
            </c:numRef>
          </c:val>
        </c:ser>
        <c:ser>
          <c:idx val="2"/>
          <c:order val="2"/>
          <c:tx>
            <c:v>przekazywanie rodzicom informacji o nieobecnościach uczniów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ANKIETA!$F$308:$F$310</c:f>
              <c:numCache>
                <c:formatCode>General</c:formatCode>
                <c:ptCount val="3"/>
                <c:pt idx="0">
                  <c:v>0</c:v>
                </c:pt>
                <c:pt idx="1">
                  <c:v>4</c:v>
                </c:pt>
                <c:pt idx="2">
                  <c:v>0</c:v>
                </c:pt>
              </c:numCache>
            </c:numRef>
          </c:val>
        </c:ser>
        <c:ser>
          <c:idx val="3"/>
          <c:order val="3"/>
          <c:tx>
            <c:v>informowanie uczniów przez opiekuna kursu o konsekwencjach nieobecności NN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ANKIETA!$G$308:$G$310</c:f>
              <c:numCache>
                <c:formatCode>General</c:formatCode>
                <c:ptCount val="3"/>
                <c:pt idx="0">
                  <c:v>3</c:v>
                </c:pt>
                <c:pt idx="1">
                  <c:v>1</c:v>
                </c:pt>
                <c:pt idx="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2236800"/>
        <c:axId val="92242688"/>
      </c:barChart>
      <c:catAx>
        <c:axId val="92236800"/>
        <c:scaling>
          <c:orientation val="minMax"/>
        </c:scaling>
        <c:delete val="0"/>
        <c:axPos val="b"/>
        <c:majorTickMark val="none"/>
        <c:minorTickMark val="none"/>
        <c:tickLblPos val="nextTo"/>
        <c:crossAx val="92242688"/>
        <c:crosses val="autoZero"/>
        <c:auto val="1"/>
        <c:lblAlgn val="ctr"/>
        <c:lblOffset val="100"/>
        <c:noMultiLvlLbl val="0"/>
      </c:catAx>
      <c:valAx>
        <c:axId val="9224268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9223680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pl-PL"/>
              <a:t>Monter sieci, instalacji i urządzeń sanitarnych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sprawdzanie obecności na zajęciach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ANKIETA!$C$312:$C$314</c:f>
              <c:numCache>
                <c:formatCode>General</c:formatCode>
                <c:ptCount val="3"/>
                <c:pt idx="0">
                  <c:v>16</c:v>
                </c:pt>
                <c:pt idx="1">
                  <c:v>0</c:v>
                </c:pt>
                <c:pt idx="2">
                  <c:v>2</c:v>
                </c:pt>
              </c:numCache>
            </c:numRef>
          </c:val>
        </c:ser>
        <c:ser>
          <c:idx val="1"/>
          <c:order val="1"/>
          <c:tx>
            <c:v>wpływ nieobecności N na ocenę z zachowania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ANKIETA!$E$312:$E$314</c:f>
              <c:numCache>
                <c:formatCode>General</c:formatCode>
                <c:ptCount val="3"/>
                <c:pt idx="0">
                  <c:v>17</c:v>
                </c:pt>
                <c:pt idx="1">
                  <c:v>0</c:v>
                </c:pt>
                <c:pt idx="2">
                  <c:v>1</c:v>
                </c:pt>
              </c:numCache>
            </c:numRef>
          </c:val>
        </c:ser>
        <c:ser>
          <c:idx val="2"/>
          <c:order val="2"/>
          <c:tx>
            <c:v>przekazywanie rodzicom informacji o nieobecnościach uczniów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ANKIETA!$F$312:$F$314</c:f>
              <c:numCache>
                <c:formatCode>General</c:formatCode>
                <c:ptCount val="3"/>
                <c:pt idx="0">
                  <c:v>6</c:v>
                </c:pt>
                <c:pt idx="1">
                  <c:v>11</c:v>
                </c:pt>
                <c:pt idx="2">
                  <c:v>1</c:v>
                </c:pt>
              </c:numCache>
            </c:numRef>
          </c:val>
        </c:ser>
        <c:ser>
          <c:idx val="3"/>
          <c:order val="3"/>
          <c:tx>
            <c:v>informowanie uczniów przez opiekuna kursu o konsekwencjach nieobecności NN</c:v>
          </c:tx>
          <c:invertIfNegative val="0"/>
          <c:cat>
            <c:strRef>
              <c:f>ANKIETA!$H$280:$H$282</c:f>
              <c:strCache>
                <c:ptCount val="3"/>
                <c:pt idx="0">
                  <c:v>TAK</c:v>
                </c:pt>
                <c:pt idx="1">
                  <c:v>NIE</c:v>
                </c:pt>
                <c:pt idx="2">
                  <c:v>CZASAMI</c:v>
                </c:pt>
              </c:strCache>
            </c:strRef>
          </c:cat>
          <c:val>
            <c:numRef>
              <c:f>ANKIETA!$G$312:$G$314</c:f>
              <c:numCache>
                <c:formatCode>General</c:formatCode>
                <c:ptCount val="3"/>
                <c:pt idx="0">
                  <c:v>14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7197440"/>
        <c:axId val="97203328"/>
      </c:barChart>
      <c:catAx>
        <c:axId val="97197440"/>
        <c:scaling>
          <c:orientation val="minMax"/>
        </c:scaling>
        <c:delete val="0"/>
        <c:axPos val="b"/>
        <c:majorTickMark val="none"/>
        <c:minorTickMark val="none"/>
        <c:tickLblPos val="nextTo"/>
        <c:crossAx val="97203328"/>
        <c:crosses val="autoZero"/>
        <c:auto val="1"/>
        <c:lblAlgn val="ctr"/>
        <c:lblOffset val="100"/>
        <c:noMultiLvlLbl val="0"/>
      </c:catAx>
      <c:valAx>
        <c:axId val="9720332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9719744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176F3-FF39-4C45-84B2-238D26D7FC25}" type="datetimeFigureOut">
              <a:rPr lang="pl-PL" smtClean="0"/>
              <a:t>2016-09-29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25F0B-ECA1-4BCA-AA57-AF945FD4C17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21675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176F3-FF39-4C45-84B2-238D26D7FC25}" type="datetimeFigureOut">
              <a:rPr lang="pl-PL" smtClean="0"/>
              <a:t>2016-09-29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25F0B-ECA1-4BCA-AA57-AF945FD4C17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96050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176F3-FF39-4C45-84B2-238D26D7FC25}" type="datetimeFigureOut">
              <a:rPr lang="pl-PL" smtClean="0"/>
              <a:t>2016-09-29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25F0B-ECA1-4BCA-AA57-AF945FD4C17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40103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176F3-FF39-4C45-84B2-238D26D7FC25}" type="datetimeFigureOut">
              <a:rPr lang="pl-PL" smtClean="0"/>
              <a:t>2016-09-29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25F0B-ECA1-4BCA-AA57-AF945FD4C17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01839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176F3-FF39-4C45-84B2-238D26D7FC25}" type="datetimeFigureOut">
              <a:rPr lang="pl-PL" smtClean="0"/>
              <a:t>2016-09-29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25F0B-ECA1-4BCA-AA57-AF945FD4C17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61039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176F3-FF39-4C45-84B2-238D26D7FC25}" type="datetimeFigureOut">
              <a:rPr lang="pl-PL" smtClean="0"/>
              <a:t>2016-09-29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25F0B-ECA1-4BCA-AA57-AF945FD4C17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06797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176F3-FF39-4C45-84B2-238D26D7FC25}" type="datetimeFigureOut">
              <a:rPr lang="pl-PL" smtClean="0"/>
              <a:t>2016-09-29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25F0B-ECA1-4BCA-AA57-AF945FD4C17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96711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176F3-FF39-4C45-84B2-238D26D7FC25}" type="datetimeFigureOut">
              <a:rPr lang="pl-PL" smtClean="0"/>
              <a:t>2016-09-29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25F0B-ECA1-4BCA-AA57-AF945FD4C17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88538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176F3-FF39-4C45-84B2-238D26D7FC25}" type="datetimeFigureOut">
              <a:rPr lang="pl-PL" smtClean="0"/>
              <a:t>2016-09-29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25F0B-ECA1-4BCA-AA57-AF945FD4C17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04654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176F3-FF39-4C45-84B2-238D26D7FC25}" type="datetimeFigureOut">
              <a:rPr lang="pl-PL" smtClean="0"/>
              <a:t>2016-09-29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25F0B-ECA1-4BCA-AA57-AF945FD4C17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6291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176F3-FF39-4C45-84B2-238D26D7FC25}" type="datetimeFigureOut">
              <a:rPr lang="pl-PL" smtClean="0"/>
              <a:t>2016-09-29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25F0B-ECA1-4BCA-AA57-AF945FD4C17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33276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C176F3-FF39-4C45-84B2-238D26D7FC25}" type="datetimeFigureOut">
              <a:rPr lang="pl-PL" smtClean="0"/>
              <a:t>2016-09-29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25F0B-ECA1-4BCA-AA57-AF945FD4C17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4831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11560" y="335699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l-PL" dirty="0" smtClean="0"/>
              <a:t>Analiza ankiety dotyczącej frekwencji w </a:t>
            </a:r>
            <a:r>
              <a:rPr lang="pl-PL" dirty="0" err="1" smtClean="0"/>
              <a:t>ODiDZ</a:t>
            </a:r>
            <a:r>
              <a:rPr lang="pl-PL" dirty="0" smtClean="0"/>
              <a:t> w Słupcy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215059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Wykres 1"/>
          <p:cNvGraphicFramePr>
            <a:graphicFrameLocks/>
          </p:cNvGraphicFramePr>
          <p:nvPr/>
        </p:nvGraphicFramePr>
        <p:xfrm>
          <a:off x="766762" y="719137"/>
          <a:ext cx="7610476" cy="5419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225066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Wykres 1"/>
          <p:cNvGraphicFramePr>
            <a:graphicFrameLocks/>
          </p:cNvGraphicFramePr>
          <p:nvPr/>
        </p:nvGraphicFramePr>
        <p:xfrm>
          <a:off x="766762" y="719137"/>
          <a:ext cx="7610476" cy="5419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576364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Wykres 1"/>
          <p:cNvGraphicFramePr>
            <a:graphicFrameLocks/>
          </p:cNvGraphicFramePr>
          <p:nvPr/>
        </p:nvGraphicFramePr>
        <p:xfrm>
          <a:off x="766762" y="719137"/>
          <a:ext cx="7610476" cy="5419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920004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Wykres 1"/>
          <p:cNvGraphicFramePr>
            <a:graphicFrameLocks/>
          </p:cNvGraphicFramePr>
          <p:nvPr/>
        </p:nvGraphicFramePr>
        <p:xfrm>
          <a:off x="766762" y="719137"/>
          <a:ext cx="7610476" cy="5419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072259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Wykres 1"/>
          <p:cNvGraphicFramePr>
            <a:graphicFrameLocks/>
          </p:cNvGraphicFramePr>
          <p:nvPr/>
        </p:nvGraphicFramePr>
        <p:xfrm>
          <a:off x="766762" y="719137"/>
          <a:ext cx="7610476" cy="5419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06975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000" b="1" i="1" dirty="0"/>
              <a:t>Jakie działania podejmują nauczyciele, które związane </a:t>
            </a:r>
            <a:r>
              <a:rPr lang="pl-PL" sz="2000" b="1" i="1" dirty="0" smtClean="0"/>
              <a:t>są </a:t>
            </a:r>
            <a:r>
              <a:rPr lang="pl-PL" sz="2000" b="1" i="1" dirty="0"/>
              <a:t>z </a:t>
            </a:r>
            <a:r>
              <a:rPr lang="pl-PL" sz="2000" b="1" i="1" dirty="0" smtClean="0"/>
              <a:t>nieobecnością </a:t>
            </a:r>
            <a:r>
              <a:rPr lang="pl-PL" sz="2000" b="1" i="1" dirty="0"/>
              <a:t>uczniów na </a:t>
            </a:r>
            <a:r>
              <a:rPr lang="pl-PL" sz="2000" b="1" i="1" dirty="0" smtClean="0"/>
              <a:t>zajęciach </a:t>
            </a:r>
            <a:r>
              <a:rPr lang="pl-PL" sz="2000" b="1" i="1" dirty="0"/>
              <a:t>edukacyjnych w czasie </a:t>
            </a:r>
            <a:r>
              <a:rPr lang="pl-PL" sz="2000" b="1" i="1" dirty="0" smtClean="0"/>
              <a:t>kursów (odpowiedzi uczniów)</a:t>
            </a:r>
            <a:endParaRPr lang="pl-PL" sz="2000" b="1" i="1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pl-PL" sz="1400" dirty="0" smtClean="0"/>
              <a:t>telefon </a:t>
            </a:r>
            <a:r>
              <a:rPr lang="pl-PL" sz="1400" dirty="0"/>
              <a:t>do </a:t>
            </a:r>
            <a:r>
              <a:rPr lang="pl-PL" sz="1400" dirty="0" smtClean="0"/>
              <a:t>rodziców</a:t>
            </a:r>
          </a:p>
          <a:p>
            <a:r>
              <a:rPr lang="pl-PL" sz="1400" dirty="0"/>
              <a:t>dzwonią do rodziców; proszą o </a:t>
            </a:r>
            <a:r>
              <a:rPr lang="pl-PL" sz="1400" dirty="0" smtClean="0"/>
              <a:t>usprawiedliwienia</a:t>
            </a:r>
          </a:p>
          <a:p>
            <a:r>
              <a:rPr lang="pl-PL" sz="1400" dirty="0"/>
              <a:t>proszą o </a:t>
            </a:r>
            <a:r>
              <a:rPr lang="pl-PL" sz="1400" dirty="0" smtClean="0"/>
              <a:t>usprawiedliwienie</a:t>
            </a:r>
          </a:p>
          <a:p>
            <a:r>
              <a:rPr lang="pl-PL" sz="1400" dirty="0"/>
              <a:t>motywują do przychodzenia na </a:t>
            </a:r>
            <a:r>
              <a:rPr lang="pl-PL" sz="1400" dirty="0" smtClean="0"/>
              <a:t>zajęcia</a:t>
            </a:r>
          </a:p>
          <a:p>
            <a:r>
              <a:rPr lang="pl-PL" sz="1400" dirty="0"/>
              <a:t>po dłuższej nieobecności (2 dni) dzwonią do </a:t>
            </a:r>
            <a:r>
              <a:rPr lang="pl-PL" sz="1400" dirty="0" smtClean="0"/>
              <a:t>ucznia</a:t>
            </a:r>
          </a:p>
          <a:p>
            <a:r>
              <a:rPr lang="pl-PL" sz="1400" dirty="0"/>
              <a:t>wpisują </a:t>
            </a:r>
            <a:r>
              <a:rPr lang="pl-PL" sz="1400" dirty="0" smtClean="0"/>
              <a:t>nieobecność</a:t>
            </a:r>
          </a:p>
          <a:p>
            <a:r>
              <a:rPr lang="pl-PL" sz="1400" dirty="0"/>
              <a:t>pytają co się z nami </a:t>
            </a:r>
            <a:r>
              <a:rPr lang="pl-PL" sz="1400" dirty="0" smtClean="0"/>
              <a:t>działo</a:t>
            </a:r>
          </a:p>
          <a:p>
            <a:r>
              <a:rPr lang="pl-PL" sz="1400" dirty="0"/>
              <a:t>jest nieobecność zaznaczona w dzienniku, a wiadomo, że im więcej nieobecności tym słabsza ocena z </a:t>
            </a:r>
            <a:r>
              <a:rPr lang="pl-PL" sz="1400" dirty="0" smtClean="0"/>
              <a:t>zachowania</a:t>
            </a:r>
          </a:p>
          <a:p>
            <a:r>
              <a:rPr lang="pl-PL" sz="1400" dirty="0"/>
              <a:t>nie ma większych </a:t>
            </a:r>
            <a:r>
              <a:rPr lang="pl-PL" sz="1400" dirty="0" smtClean="0"/>
              <a:t>konsekwencji</a:t>
            </a:r>
          </a:p>
          <a:p>
            <a:r>
              <a:rPr lang="pl-PL" sz="1400" dirty="0"/>
              <a:t>przypomnienie, że trzeba chodzić na kursy, żeby je </a:t>
            </a:r>
            <a:r>
              <a:rPr lang="pl-PL" sz="1400" dirty="0" smtClean="0"/>
              <a:t>zdać</a:t>
            </a:r>
          </a:p>
          <a:p>
            <a:r>
              <a:rPr lang="pl-PL" sz="1400" dirty="0"/>
              <a:t>zaznaczają nieobecność danego ucznia na zajęciach; frekwencję biorą pod uwagę przy wystawianiu </a:t>
            </a:r>
            <a:r>
              <a:rPr lang="pl-PL" sz="1400" dirty="0" smtClean="0"/>
              <a:t>ocen</a:t>
            </a:r>
          </a:p>
          <a:p>
            <a:r>
              <a:rPr lang="pl-PL" sz="1400" dirty="0"/>
              <a:t>zaznaczają nieobecność; biorą uwagi podczas wystawiania </a:t>
            </a:r>
            <a:r>
              <a:rPr lang="pl-PL" sz="1400" dirty="0" smtClean="0"/>
              <a:t>ocen</a:t>
            </a:r>
          </a:p>
          <a:p>
            <a:r>
              <a:rPr lang="pl-PL" sz="1400" dirty="0"/>
              <a:t>nauczyciel prowadzący kursy zgłasza często nieobecność ucznia jego wychowawcy lub </a:t>
            </a:r>
            <a:r>
              <a:rPr lang="pl-PL" sz="1400" dirty="0" smtClean="0"/>
              <a:t>dyrektorowi</a:t>
            </a:r>
          </a:p>
          <a:p>
            <a:r>
              <a:rPr lang="pl-PL" sz="1400" dirty="0"/>
              <a:t>musimy przynieść usprawiedliwienia, jak nie przyniesiemy będziemy mieć obniżone </a:t>
            </a:r>
            <a:r>
              <a:rPr lang="pl-PL" sz="1400" dirty="0" smtClean="0"/>
              <a:t>zachowanie</a:t>
            </a:r>
          </a:p>
          <a:p>
            <a:r>
              <a:rPr lang="pl-PL" sz="1400" dirty="0"/>
              <a:t>wykonują telefon do </a:t>
            </a:r>
            <a:r>
              <a:rPr lang="pl-PL" sz="1400" dirty="0" smtClean="0"/>
              <a:t>rodzica</a:t>
            </a:r>
          </a:p>
          <a:p>
            <a:r>
              <a:rPr lang="pl-PL" sz="1400" dirty="0"/>
              <a:t>nauczyciel </a:t>
            </a:r>
            <a:r>
              <a:rPr lang="pl-PL" sz="1400" dirty="0" smtClean="0"/>
              <a:t>bierze </a:t>
            </a:r>
            <a:r>
              <a:rPr lang="pl-PL" sz="1400" dirty="0"/>
              <a:t>do </a:t>
            </a:r>
            <a:r>
              <a:rPr lang="pl-PL" sz="1400" dirty="0" smtClean="0"/>
              <a:t>odpowiedzi</a:t>
            </a:r>
          </a:p>
          <a:p>
            <a:r>
              <a:rPr lang="pl-PL" sz="1400" dirty="0"/>
              <a:t>żądają </a:t>
            </a:r>
            <a:r>
              <a:rPr lang="pl-PL" sz="1400" dirty="0" smtClean="0"/>
              <a:t>usprawiedliwień</a:t>
            </a:r>
          </a:p>
          <a:p>
            <a:r>
              <a:rPr lang="pl-PL" sz="1400" dirty="0"/>
              <a:t>nauczyciel wstawia uczniowi nieobecność i czeka na </a:t>
            </a:r>
            <a:r>
              <a:rPr lang="pl-PL" sz="1400" dirty="0" smtClean="0"/>
              <a:t>usprawiedliwienie</a:t>
            </a:r>
          </a:p>
          <a:p>
            <a:r>
              <a:rPr lang="pl-PL" sz="1400" dirty="0"/>
              <a:t>wpisują nieobecności i proszą o zwolnienia </a:t>
            </a:r>
            <a:r>
              <a:rPr lang="pl-PL" sz="1400" dirty="0" smtClean="0"/>
              <a:t>np.L4</a:t>
            </a:r>
          </a:p>
          <a:p>
            <a:r>
              <a:rPr lang="pl-PL" sz="1400" dirty="0"/>
              <a:t>telefon do rodziców, do zakładu </a:t>
            </a:r>
            <a:r>
              <a:rPr lang="pl-PL" sz="1400" dirty="0" smtClean="0"/>
              <a:t>pracy</a:t>
            </a:r>
          </a:p>
          <a:p>
            <a:r>
              <a:rPr lang="pl-PL" sz="1400" dirty="0"/>
              <a:t>telefon do szkoły do rodziców lub </a:t>
            </a:r>
            <a:r>
              <a:rPr lang="pl-PL" sz="1400" dirty="0" smtClean="0"/>
              <a:t>pismo</a:t>
            </a:r>
          </a:p>
          <a:p>
            <a:r>
              <a:rPr lang="pl-PL" sz="1400" dirty="0" smtClean="0"/>
              <a:t>dzwonią </a:t>
            </a:r>
            <a:r>
              <a:rPr lang="pl-PL" sz="1400" dirty="0"/>
              <a:t>do rodziców/opiekunów prawnych lub proszą o usprawiedliwienie od </a:t>
            </a:r>
            <a:r>
              <a:rPr lang="pl-PL" sz="1400" dirty="0" smtClean="0"/>
              <a:t>lekarza</a:t>
            </a:r>
          </a:p>
          <a:p>
            <a:r>
              <a:rPr lang="pl-PL" sz="1400" dirty="0"/>
              <a:t>kontaktują się telefonicznie z rodzicem lub opiekunem danego </a:t>
            </a:r>
            <a:r>
              <a:rPr lang="pl-PL" sz="1400" dirty="0" smtClean="0"/>
              <a:t>ucznia</a:t>
            </a:r>
          </a:p>
          <a:p>
            <a:r>
              <a:rPr lang="pl-PL" sz="1400" dirty="0"/>
              <a:t>wpisuje "</a:t>
            </a:r>
            <a:r>
              <a:rPr lang="pl-PL" sz="1400" dirty="0" err="1" smtClean="0"/>
              <a:t>nki</a:t>
            </a:r>
            <a:r>
              <a:rPr lang="pl-PL" sz="1400" dirty="0" smtClean="0"/>
              <a:t>„</a:t>
            </a:r>
          </a:p>
          <a:p>
            <a:r>
              <a:rPr lang="pl-PL" sz="1400" dirty="0"/>
              <a:t>Wpisują nieobecności uczniowi którego nie ma; przy większej ilości nieobecności zgłaszany uczeń jest do wychowawcy </a:t>
            </a:r>
            <a:r>
              <a:rPr lang="pl-PL" sz="1400" dirty="0" smtClean="0"/>
              <a:t>kursów</a:t>
            </a:r>
          </a:p>
          <a:p>
            <a:r>
              <a:rPr lang="pl-PL" sz="1400" dirty="0"/>
              <a:t>sprawdzają czy lekcje są </a:t>
            </a:r>
            <a:r>
              <a:rPr lang="pl-PL" sz="1400" dirty="0" smtClean="0"/>
              <a:t>uzupełnione</a:t>
            </a:r>
          </a:p>
          <a:p>
            <a:r>
              <a:rPr lang="pl-PL" sz="1400" dirty="0"/>
              <a:t>oznaczenie w dzienniku; kartkówki bądź odpowiedź </a:t>
            </a:r>
            <a:r>
              <a:rPr lang="pl-PL" sz="1400" dirty="0" smtClean="0"/>
              <a:t>ustna</a:t>
            </a:r>
          </a:p>
          <a:p>
            <a:r>
              <a:rPr lang="pl-PL" sz="1400" dirty="0"/>
              <a:t>obniżają </a:t>
            </a:r>
            <a:r>
              <a:rPr lang="pl-PL" sz="1400" dirty="0" smtClean="0"/>
              <a:t>ocenę</a:t>
            </a:r>
          </a:p>
          <a:p>
            <a:r>
              <a:rPr lang="pl-PL" sz="1400" dirty="0"/>
              <a:t>ustne odpowiedzi; sprawdzanie </a:t>
            </a:r>
            <a:r>
              <a:rPr lang="pl-PL" sz="1400" dirty="0" smtClean="0"/>
              <a:t>zeszytów</a:t>
            </a:r>
          </a:p>
          <a:p>
            <a:r>
              <a:rPr lang="pl-PL" sz="1400" dirty="0"/>
              <a:t>wymagają zwolnienia </a:t>
            </a:r>
            <a:r>
              <a:rPr lang="pl-PL" sz="1400" dirty="0" smtClean="0"/>
              <a:t>L4</a:t>
            </a:r>
          </a:p>
          <a:p>
            <a:r>
              <a:rPr lang="pl-PL" sz="1400" dirty="0"/>
              <a:t>nauczyciele przeprowadzają rozmowę z takimi </a:t>
            </a:r>
            <a:r>
              <a:rPr lang="pl-PL" sz="1400" dirty="0" smtClean="0"/>
              <a:t>uczniami</a:t>
            </a:r>
          </a:p>
          <a:p>
            <a:r>
              <a:rPr lang="pl-PL" sz="1400" dirty="0"/>
              <a:t>wpisują nieobecność i pytają z jakiego powodu opuścił </a:t>
            </a:r>
            <a:r>
              <a:rPr lang="pl-PL" sz="1400" dirty="0" smtClean="0"/>
              <a:t>lekcje</a:t>
            </a:r>
          </a:p>
          <a:p>
            <a:r>
              <a:rPr lang="pl-PL" sz="1400" dirty="0"/>
              <a:t>dzwonią do rodziców; mówią o konsekwencjach dużej liczby </a:t>
            </a:r>
            <a:r>
              <a:rPr lang="pl-PL" sz="1400" dirty="0" smtClean="0"/>
              <a:t>nieobecności</a:t>
            </a:r>
          </a:p>
          <a:p>
            <a:r>
              <a:rPr lang="pl-PL" sz="1400" dirty="0"/>
              <a:t>dzwonią do rodziców i powiadamiają nauczyciela </a:t>
            </a:r>
            <a:r>
              <a:rPr lang="pl-PL" sz="1400" dirty="0" smtClean="0"/>
              <a:t>wychowawcę</a:t>
            </a:r>
          </a:p>
          <a:p>
            <a:r>
              <a:rPr lang="pl-PL" sz="1400" dirty="0"/>
              <a:t>każą uzupełnić notatkę z danej lekcji</a:t>
            </a:r>
          </a:p>
          <a:p>
            <a:endParaRPr lang="pl-PL" sz="1400" dirty="0"/>
          </a:p>
        </p:txBody>
      </p:sp>
    </p:spTree>
    <p:extLst>
      <p:ext uri="{BB962C8B-B14F-4D97-AF65-F5344CB8AC3E}">
        <p14:creationId xmlns:p14="http://schemas.microsoft.com/office/powerpoint/2010/main" val="38083321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Wykres 1"/>
          <p:cNvGraphicFramePr>
            <a:graphicFrameLocks/>
          </p:cNvGraphicFramePr>
          <p:nvPr/>
        </p:nvGraphicFramePr>
        <p:xfrm>
          <a:off x="766762" y="719137"/>
          <a:ext cx="7610476" cy="5419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9182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Wykres 1"/>
          <p:cNvGraphicFramePr>
            <a:graphicFrameLocks/>
          </p:cNvGraphicFramePr>
          <p:nvPr/>
        </p:nvGraphicFramePr>
        <p:xfrm>
          <a:off x="766762" y="2085975"/>
          <a:ext cx="7610476" cy="2686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21322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Wykres 1"/>
          <p:cNvGraphicFramePr>
            <a:graphicFrameLocks/>
          </p:cNvGraphicFramePr>
          <p:nvPr/>
        </p:nvGraphicFramePr>
        <p:xfrm>
          <a:off x="766762" y="719137"/>
          <a:ext cx="7610476" cy="5419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697920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Wykres 1"/>
          <p:cNvGraphicFramePr>
            <a:graphicFrameLocks/>
          </p:cNvGraphicFramePr>
          <p:nvPr/>
        </p:nvGraphicFramePr>
        <p:xfrm>
          <a:off x="766762" y="719137"/>
          <a:ext cx="7610476" cy="5419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92127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Wykres 1"/>
          <p:cNvGraphicFramePr>
            <a:graphicFrameLocks/>
          </p:cNvGraphicFramePr>
          <p:nvPr/>
        </p:nvGraphicFramePr>
        <p:xfrm>
          <a:off x="766762" y="719137"/>
          <a:ext cx="7610476" cy="5419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265950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Wykres 1"/>
          <p:cNvGraphicFramePr>
            <a:graphicFrameLocks/>
          </p:cNvGraphicFramePr>
          <p:nvPr/>
        </p:nvGraphicFramePr>
        <p:xfrm>
          <a:off x="766762" y="719137"/>
          <a:ext cx="7610476" cy="5419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324485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Wykres 1"/>
          <p:cNvGraphicFramePr>
            <a:graphicFrameLocks/>
          </p:cNvGraphicFramePr>
          <p:nvPr/>
        </p:nvGraphicFramePr>
        <p:xfrm>
          <a:off x="766762" y="719137"/>
          <a:ext cx="7610476" cy="5419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01370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Wykres 1"/>
          <p:cNvGraphicFramePr>
            <a:graphicFrameLocks/>
          </p:cNvGraphicFramePr>
          <p:nvPr/>
        </p:nvGraphicFramePr>
        <p:xfrm>
          <a:off x="766762" y="719137"/>
          <a:ext cx="7610476" cy="5419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63214131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317</Words>
  <Application>Microsoft Office PowerPoint</Application>
  <PresentationFormat>Pokaz na ekranie (4:3)</PresentationFormat>
  <Paragraphs>50</Paragraphs>
  <Slides>15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15</vt:i4>
      </vt:variant>
    </vt:vector>
  </HeadingPairs>
  <TitlesOfParts>
    <vt:vector size="16" baseType="lpstr">
      <vt:lpstr>Motyw pakietu Office</vt:lpstr>
      <vt:lpstr>Analiza ankiety dotyczącej frekwencji w ODiDZ w Słupcy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Jakie działania podejmują nauczyciele, które związane są z nieobecnością uczniów na zajęciach edukacyjnych w czasie kursów (odpowiedzi uczniów)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Analiza ankiety dotyczącej frekwencji w ODiDZ w Słupcy</dc:title>
  <dc:creator>BluePC</dc:creator>
  <cp:lastModifiedBy>BluePC</cp:lastModifiedBy>
  <cp:revision>5</cp:revision>
  <dcterms:created xsi:type="dcterms:W3CDTF">2016-09-23T10:51:53Z</dcterms:created>
  <dcterms:modified xsi:type="dcterms:W3CDTF">2016-09-29T08:12:41Z</dcterms:modified>
</cp:coreProperties>
</file>